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6858000" cy="9906000" type="A4"/>
  <p:notesSz cx="68834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4D59"/>
    <a:srgbClr val="26408A"/>
    <a:srgbClr val="16A7EB"/>
    <a:srgbClr val="CED1D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BD68A7-CB93-4E5B-86FA-38CEFA4306AB}" v="1117" dt="2022-05-13T09:44:27.0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3018" y="108"/>
      </p:cViewPr>
      <p:guideLst>
        <p:guide orient="horz" pos="282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sske Alexander" userId="78b96a95-6016-4b0e-9356-786e95e750c7" providerId="ADAL" clId="{66BD68A7-CB93-4E5B-86FA-38CEFA4306AB}"/>
    <pc:docChg chg="undo custSel modSld">
      <pc:chgData name="Weisske Alexander" userId="78b96a95-6016-4b0e-9356-786e95e750c7" providerId="ADAL" clId="{66BD68A7-CB93-4E5B-86FA-38CEFA4306AB}" dt="2022-05-13T09:44:27.065" v="1125" actId="20577"/>
      <pc:docMkLst>
        <pc:docMk/>
      </pc:docMkLst>
      <pc:sldChg chg="modSp mod">
        <pc:chgData name="Weisske Alexander" userId="78b96a95-6016-4b0e-9356-786e95e750c7" providerId="ADAL" clId="{66BD68A7-CB93-4E5B-86FA-38CEFA4306AB}" dt="2022-05-13T09:44:27.065" v="1125" actId="20577"/>
        <pc:sldMkLst>
          <pc:docMk/>
          <pc:sldMk cId="2080081874" sldId="257"/>
        </pc:sldMkLst>
        <pc:spChg chg="mod">
          <ac:chgData name="Weisske Alexander" userId="78b96a95-6016-4b0e-9356-786e95e750c7" providerId="ADAL" clId="{66BD68A7-CB93-4E5B-86FA-38CEFA4306AB}" dt="2022-05-13T09:41:38.115" v="1124" actId="113"/>
          <ac:spMkLst>
            <pc:docMk/>
            <pc:sldMk cId="2080081874" sldId="257"/>
            <ac:spMk id="6" creationId="{00000000-0000-0000-0000-000000000000}"/>
          </ac:spMkLst>
        </pc:spChg>
        <pc:spChg chg="mod ord">
          <ac:chgData name="Weisske Alexander" userId="78b96a95-6016-4b0e-9356-786e95e750c7" providerId="ADAL" clId="{66BD68A7-CB93-4E5B-86FA-38CEFA4306AB}" dt="2022-05-13T09:24:09.467" v="203" actId="21"/>
          <ac:spMkLst>
            <pc:docMk/>
            <pc:sldMk cId="2080081874" sldId="257"/>
            <ac:spMk id="7" creationId="{00000000-0000-0000-0000-000000000000}"/>
          </ac:spMkLst>
        </pc:spChg>
        <pc:spChg chg="mod">
          <ac:chgData name="Weisske Alexander" userId="78b96a95-6016-4b0e-9356-786e95e750c7" providerId="ADAL" clId="{66BD68A7-CB93-4E5B-86FA-38CEFA4306AB}" dt="2022-05-13T09:44:27.065" v="1125" actId="20577"/>
          <ac:spMkLst>
            <pc:docMk/>
            <pc:sldMk cId="2080081874" sldId="257"/>
            <ac:spMk id="8" creationId="{00000000-0000-0000-0000-000000000000}"/>
          </ac:spMkLst>
        </pc:spChg>
        <pc:spChg chg="mod">
          <ac:chgData name="Weisske Alexander" userId="78b96a95-6016-4b0e-9356-786e95e750c7" providerId="ADAL" clId="{66BD68A7-CB93-4E5B-86FA-38CEFA4306AB}" dt="2022-05-13T09:21:23.125" v="56" actId="1076"/>
          <ac:spMkLst>
            <pc:docMk/>
            <pc:sldMk cId="2080081874" sldId="257"/>
            <ac:spMk id="11" creationId="{00000000-0000-0000-0000-000000000000}"/>
          </ac:spMkLst>
        </pc:spChg>
        <pc:spChg chg="mod">
          <ac:chgData name="Weisske Alexander" userId="78b96a95-6016-4b0e-9356-786e95e750c7" providerId="ADAL" clId="{66BD68A7-CB93-4E5B-86FA-38CEFA4306AB}" dt="2022-05-13T09:21:26.312" v="57" actId="14100"/>
          <ac:spMkLst>
            <pc:docMk/>
            <pc:sldMk cId="2080081874" sldId="257"/>
            <ac:spMk id="16" creationId="{00000000-0000-0000-0000-000000000000}"/>
          </ac:spMkLst>
        </pc:spChg>
        <pc:cxnChg chg="mod">
          <ac:chgData name="Weisske Alexander" userId="78b96a95-6016-4b0e-9356-786e95e750c7" providerId="ADAL" clId="{66BD68A7-CB93-4E5B-86FA-38CEFA4306AB}" dt="2022-05-13T09:21:29.764" v="58" actId="1076"/>
          <ac:cxnSpMkLst>
            <pc:docMk/>
            <pc:sldMk cId="2080081874" sldId="257"/>
            <ac:cxnSpMk id="10" creationId="{00000000-0000-0000-0000-000000000000}"/>
          </ac:cxnSpMkLst>
        </pc:cxnChg>
      </pc:sldChg>
    </pc:docChg>
  </pc:docChgLst>
  <pc:docChgLst>
    <pc:chgData name="Kirfel Gérard" userId="S::gerard.kirfel@kiekert.com::c5eb5fbc-4728-4cd2-acbe-e00927c714e5" providerId="AD" clId="Web-{E196835F-56CD-653F-DDA0-67F0C8B5C891}"/>
    <pc:docChg chg="modSld">
      <pc:chgData name="Kirfel Gérard" userId="S::gerard.kirfel@kiekert.com::c5eb5fbc-4728-4cd2-acbe-e00927c714e5" providerId="AD" clId="Web-{E196835F-56CD-653F-DDA0-67F0C8B5C891}" dt="2022-05-11T19:51:19.956" v="66" actId="20577"/>
      <pc:docMkLst>
        <pc:docMk/>
      </pc:docMkLst>
      <pc:sldChg chg="modSp">
        <pc:chgData name="Kirfel Gérard" userId="S::gerard.kirfel@kiekert.com::c5eb5fbc-4728-4cd2-acbe-e00927c714e5" providerId="AD" clId="Web-{E196835F-56CD-653F-DDA0-67F0C8B5C891}" dt="2022-05-11T19:51:19.956" v="66" actId="20577"/>
        <pc:sldMkLst>
          <pc:docMk/>
          <pc:sldMk cId="2080081874" sldId="257"/>
        </pc:sldMkLst>
        <pc:spChg chg="mod">
          <ac:chgData name="Kirfel Gérard" userId="S::gerard.kirfel@kiekert.com::c5eb5fbc-4728-4cd2-acbe-e00927c714e5" providerId="AD" clId="Web-{E196835F-56CD-653F-DDA0-67F0C8B5C891}" dt="2022-05-11T19:51:19.956" v="66" actId="20577"/>
          <ac:spMkLst>
            <pc:docMk/>
            <pc:sldMk cId="2080081874" sldId="257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EA06C-C8AC-4CA2-BEB2-F49B95C18639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BEF9-009B-4235-B8C2-B0720BE9AA8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752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EA06C-C8AC-4CA2-BEB2-F49B95C18639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BEF9-009B-4235-B8C2-B0720BE9AA8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6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EA06C-C8AC-4CA2-BEB2-F49B95C18639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BEF9-009B-4235-B8C2-B0720BE9AA8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864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EA06C-C8AC-4CA2-BEB2-F49B95C18639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BEF9-009B-4235-B8C2-B0720BE9AA8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12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EA06C-C8AC-4CA2-BEB2-F49B95C18639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BEF9-009B-4235-B8C2-B0720BE9AA8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56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EA06C-C8AC-4CA2-BEB2-F49B95C18639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BEF9-009B-4235-B8C2-B0720BE9AA8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051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EA06C-C8AC-4CA2-BEB2-F49B95C18639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BEF9-009B-4235-B8C2-B0720BE9AA8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09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EA06C-C8AC-4CA2-BEB2-F49B95C18639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BEF9-009B-4235-B8C2-B0720BE9AA8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598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EA06C-C8AC-4CA2-BEB2-F49B95C18639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BEF9-009B-4235-B8C2-B0720BE9AA8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293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EA06C-C8AC-4CA2-BEB2-F49B95C18639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BEF9-009B-4235-B8C2-B0720BE9AA8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189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EA06C-C8AC-4CA2-BEB2-F49B95C18639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BEF9-009B-4235-B8C2-B0720BE9AA8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441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EA06C-C8AC-4CA2-BEB2-F49B95C18639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EBEF9-009B-4235-B8C2-B0720BE9AA8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76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161923" y="4110832"/>
            <a:ext cx="6534151" cy="56755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dirty="0">
                <a:solidFill>
                  <a:srgbClr val="2640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Werkstudenten</a:t>
            </a:r>
            <a:r>
              <a:rPr lang="en-US" b="1" dirty="0">
                <a:solidFill>
                  <a:srgbClr val="2640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n-US" b="1" dirty="0" err="1">
                <a:solidFill>
                  <a:srgbClr val="2640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Masterand</a:t>
            </a:r>
            <a:r>
              <a:rPr lang="en-US" b="1" dirty="0">
                <a:solidFill>
                  <a:srgbClr val="2640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(m/w/d)</a:t>
            </a:r>
          </a:p>
          <a:p>
            <a:r>
              <a:rPr lang="en-US" sz="1200" b="1" dirty="0">
                <a:solidFill>
                  <a:srgbClr val="2640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Creation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>
                <a:solidFill>
                  <a:srgbClr val="474D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Thema: </a:t>
            </a:r>
            <a:r>
              <a:rPr lang="en-US" sz="1200" dirty="0">
                <a:solidFill>
                  <a:srgbClr val="474D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Model-based rapid control prototyping of an advanced window regulator control</a:t>
            </a:r>
          </a:p>
        </p:txBody>
      </p:sp>
      <p:sp>
        <p:nvSpPr>
          <p:cNvPr id="8" name="Rechteck 7"/>
          <p:cNvSpPr/>
          <p:nvPr/>
        </p:nvSpPr>
        <p:spPr>
          <a:xfrm>
            <a:off x="3598194" y="4865514"/>
            <a:ext cx="3052509" cy="295722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de-DE" b="1" dirty="0">
                <a:solidFill>
                  <a:srgbClr val="2640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Ihr Profil</a:t>
            </a:r>
          </a:p>
          <a:p>
            <a:pPr marL="171450" indent="-171450">
              <a:spcBef>
                <a:spcPts val="200"/>
              </a:spcBef>
              <a:spcAft>
                <a:spcPts val="200"/>
              </a:spcAft>
              <a:buClr>
                <a:srgbClr val="474D59"/>
              </a:buClr>
              <a:buFont typeface="Wingdings" panose="05000000000000000000" pitchFamily="2" charset="2"/>
              <a:buChar char="§"/>
            </a:pPr>
            <a:r>
              <a:rPr lang="de-DE" sz="1050" dirty="0">
                <a:solidFill>
                  <a:srgbClr val="474D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Studium im Bereich der Mechatronik, Maschinenbau, Elektrotechnik, Regelungstechnik, Informatik oder vergleichbarer Studiengang</a:t>
            </a:r>
          </a:p>
          <a:p>
            <a:pPr marL="171450" indent="-171450">
              <a:spcBef>
                <a:spcPts val="200"/>
              </a:spcBef>
              <a:spcAft>
                <a:spcPts val="200"/>
              </a:spcAft>
              <a:buClr>
                <a:srgbClr val="474D59"/>
              </a:buClr>
              <a:buFont typeface="Wingdings" panose="05000000000000000000" pitchFamily="2" charset="2"/>
              <a:buChar char="§"/>
            </a:pPr>
            <a:r>
              <a:rPr lang="de-DE" sz="1050" dirty="0">
                <a:solidFill>
                  <a:srgbClr val="474D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Gute Kenntnisse im Bereich Regelungstechnik und Mechatronik</a:t>
            </a:r>
          </a:p>
          <a:p>
            <a:pPr marL="171450" indent="-171450">
              <a:spcBef>
                <a:spcPts val="200"/>
              </a:spcBef>
              <a:spcAft>
                <a:spcPts val="200"/>
              </a:spcAft>
              <a:buClr>
                <a:srgbClr val="474D59"/>
              </a:buClr>
              <a:buFont typeface="Wingdings" panose="05000000000000000000" pitchFamily="2" charset="2"/>
              <a:buChar char="§"/>
            </a:pPr>
            <a:r>
              <a:rPr lang="de-DE" sz="1050" dirty="0">
                <a:solidFill>
                  <a:srgbClr val="474D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Gute Kenntnisse im Bereich MATLAB/Simulink</a:t>
            </a:r>
          </a:p>
          <a:p>
            <a:pPr marL="171450" indent="-171450">
              <a:spcBef>
                <a:spcPts val="200"/>
              </a:spcBef>
              <a:spcAft>
                <a:spcPts val="200"/>
              </a:spcAft>
              <a:buClr>
                <a:srgbClr val="474D59"/>
              </a:buClr>
              <a:buFont typeface="Wingdings" panose="05000000000000000000" pitchFamily="2" charset="2"/>
              <a:buChar char="§"/>
            </a:pPr>
            <a:r>
              <a:rPr lang="de-DE" sz="1050" dirty="0">
                <a:solidFill>
                  <a:srgbClr val="474D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Programmierkenntnisse (ideal C)</a:t>
            </a:r>
          </a:p>
          <a:p>
            <a:pPr marL="171450" indent="-171450">
              <a:spcBef>
                <a:spcPts val="200"/>
              </a:spcBef>
              <a:spcAft>
                <a:spcPts val="200"/>
              </a:spcAft>
              <a:buClr>
                <a:srgbClr val="474D59"/>
              </a:buClr>
              <a:buFont typeface="Wingdings" panose="05000000000000000000" pitchFamily="2" charset="2"/>
              <a:buChar char="§"/>
            </a:pPr>
            <a:r>
              <a:rPr lang="de-DE" sz="1050" dirty="0">
                <a:solidFill>
                  <a:srgbClr val="474D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Selbstständige, lösungs- und teamorientierte Arbeitsweise</a:t>
            </a:r>
          </a:p>
          <a:p>
            <a:pPr marL="171450" indent="-171450">
              <a:spcBef>
                <a:spcPts val="200"/>
              </a:spcBef>
              <a:spcAft>
                <a:spcPts val="200"/>
              </a:spcAft>
              <a:buClr>
                <a:srgbClr val="474D59"/>
              </a:buClr>
              <a:buFont typeface="Wingdings" panose="05000000000000000000" pitchFamily="2" charset="2"/>
              <a:buChar char="§"/>
            </a:pPr>
            <a:r>
              <a:rPr lang="de-DE" sz="1050" dirty="0">
                <a:solidFill>
                  <a:srgbClr val="474D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Fließende Englischkenntnisse in Wort und Schrift</a:t>
            </a:r>
          </a:p>
          <a:p>
            <a:pPr>
              <a:spcBef>
                <a:spcPts val="200"/>
              </a:spcBef>
              <a:spcAft>
                <a:spcPts val="200"/>
              </a:spcAft>
              <a:buClr>
                <a:srgbClr val="474D59"/>
              </a:buClr>
            </a:pPr>
            <a:endParaRPr lang="de-DE" sz="1000" b="1" dirty="0">
              <a:solidFill>
                <a:srgbClr val="26408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61924" y="3698158"/>
            <a:ext cx="6534151" cy="5675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100" dirty="0">
                <a:solidFill>
                  <a:srgbClr val="16A7E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Für unser Headquarter in Heiligenhaus suchen wir einen</a:t>
            </a:r>
          </a:p>
        </p:txBody>
      </p:sp>
      <p:sp>
        <p:nvSpPr>
          <p:cNvPr id="16" name="Rechteck 15"/>
          <p:cNvSpPr/>
          <p:nvPr/>
        </p:nvSpPr>
        <p:spPr>
          <a:xfrm>
            <a:off x="3714749" y="8551725"/>
            <a:ext cx="3143251" cy="111009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sz="1100" b="1" dirty="0">
                <a:solidFill>
                  <a:srgbClr val="2640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Ansprechpartner</a:t>
            </a:r>
            <a:endParaRPr lang="en-US" sz="1100" b="1" dirty="0">
              <a:solidFill>
                <a:srgbClr val="26408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sz="11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Christin Steinkamp</a:t>
            </a:r>
            <a:br>
              <a:rPr lang="de-DE" sz="11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10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Höseler</a:t>
            </a:r>
            <a:r>
              <a:rPr lang="de-DE" sz="11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Platz 2 · 42579 Heiligenhaus</a:t>
            </a:r>
            <a:br>
              <a:rPr lang="de-DE" sz="11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1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karriere@kiekert.com</a:t>
            </a:r>
            <a:br>
              <a:rPr lang="de-DE" sz="11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1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www.kiekert.com</a:t>
            </a:r>
          </a:p>
        </p:txBody>
      </p:sp>
      <p:sp>
        <p:nvSpPr>
          <p:cNvPr id="7" name="Rechteck 6"/>
          <p:cNvSpPr/>
          <p:nvPr/>
        </p:nvSpPr>
        <p:spPr>
          <a:xfrm>
            <a:off x="207295" y="4858501"/>
            <a:ext cx="3390900" cy="306750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r>
              <a:rPr lang="de-DE" b="1" dirty="0">
                <a:solidFill>
                  <a:srgbClr val="26408A"/>
                </a:solidFill>
                <a:latin typeface="Arial"/>
                <a:cs typeface="Arial"/>
              </a:rPr>
              <a:t>Ihre Aufgaben</a:t>
            </a:r>
          </a:p>
          <a:p>
            <a:pPr marL="171450" indent="-171450">
              <a:spcBef>
                <a:spcPts val="200"/>
              </a:spcBef>
              <a:spcAft>
                <a:spcPts val="200"/>
              </a:spcAft>
              <a:buClr>
                <a:srgbClr val="474D59"/>
              </a:buClr>
              <a:buFont typeface="Wingdings" panose="05000000000000000000" pitchFamily="2" charset="2"/>
              <a:buChar char="§"/>
            </a:pPr>
            <a:r>
              <a:rPr lang="de-DE" sz="1050" dirty="0">
                <a:solidFill>
                  <a:srgbClr val="474D59"/>
                </a:solidFill>
                <a:latin typeface="Arial"/>
                <a:cs typeface="Arial"/>
              </a:rPr>
              <a:t>Modellbasierter </a:t>
            </a:r>
            <a:r>
              <a:rPr lang="de-DE" sz="1050" dirty="0" err="1">
                <a:solidFill>
                  <a:srgbClr val="474D59"/>
                </a:solidFill>
                <a:latin typeface="Arial"/>
                <a:cs typeface="Arial"/>
              </a:rPr>
              <a:t>Reglerentwurf</a:t>
            </a:r>
            <a:r>
              <a:rPr lang="de-DE" sz="1050" dirty="0">
                <a:solidFill>
                  <a:srgbClr val="474D59"/>
                </a:solidFill>
                <a:latin typeface="Arial"/>
                <a:cs typeface="Arial"/>
              </a:rPr>
              <a:t> eines Fensterheber-Antriebs</a:t>
            </a:r>
            <a:endParaRPr lang="de-DE" sz="1050" b="1" dirty="0">
              <a:solidFill>
                <a:srgbClr val="26408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spcBef>
                <a:spcPts val="200"/>
              </a:spcBef>
              <a:spcAft>
                <a:spcPts val="200"/>
              </a:spcAft>
              <a:buClr>
                <a:srgbClr val="474D59"/>
              </a:buClr>
              <a:buFont typeface="Wingdings" panose="05000000000000000000" pitchFamily="2" charset="2"/>
              <a:buChar char="§"/>
            </a:pPr>
            <a:r>
              <a:rPr lang="de-DE" sz="1050" dirty="0">
                <a:solidFill>
                  <a:srgbClr val="474D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Applikation auf ein seriennahes Steuergerät</a:t>
            </a:r>
          </a:p>
          <a:p>
            <a:pPr marL="171450" indent="-171450">
              <a:spcBef>
                <a:spcPts val="200"/>
              </a:spcBef>
              <a:spcAft>
                <a:spcPts val="200"/>
              </a:spcAft>
              <a:buClr>
                <a:srgbClr val="474D59"/>
              </a:buClr>
              <a:buFont typeface="Wingdings" panose="05000000000000000000" pitchFamily="2" charset="2"/>
              <a:buChar char="§"/>
            </a:pPr>
            <a:r>
              <a:rPr lang="de-DE" sz="1050" dirty="0">
                <a:solidFill>
                  <a:srgbClr val="474D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Prototypische Umsetzung mit Hilfe einer Rapid-Control </a:t>
            </a:r>
            <a:r>
              <a:rPr lang="de-DE" sz="1050" dirty="0" err="1">
                <a:solidFill>
                  <a:srgbClr val="474D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Prototyping</a:t>
            </a:r>
            <a:r>
              <a:rPr lang="de-DE" sz="1050" dirty="0">
                <a:solidFill>
                  <a:srgbClr val="474D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Umgebung</a:t>
            </a:r>
          </a:p>
          <a:p>
            <a:pPr marL="171450" indent="-171450">
              <a:spcBef>
                <a:spcPts val="200"/>
              </a:spcBef>
              <a:spcAft>
                <a:spcPts val="200"/>
              </a:spcAft>
              <a:buClr>
                <a:srgbClr val="474D59"/>
              </a:buClr>
              <a:buFont typeface="Wingdings" panose="05000000000000000000" pitchFamily="2" charset="2"/>
              <a:buChar char="§"/>
            </a:pPr>
            <a:r>
              <a:rPr lang="de-DE" sz="1050" dirty="0">
                <a:solidFill>
                  <a:srgbClr val="474D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Systemkonzipierung und modellbasierte Realisierbarkeitsanalysen</a:t>
            </a:r>
          </a:p>
          <a:p>
            <a:pPr marL="171450" indent="-171450">
              <a:spcBef>
                <a:spcPts val="200"/>
              </a:spcBef>
              <a:spcAft>
                <a:spcPts val="200"/>
              </a:spcAft>
              <a:buClr>
                <a:srgbClr val="474D59"/>
              </a:buClr>
              <a:buFont typeface="Wingdings" panose="05000000000000000000" pitchFamily="2" charset="2"/>
              <a:buChar char="§"/>
            </a:pPr>
            <a:r>
              <a:rPr lang="de-DE" sz="1050" dirty="0">
                <a:solidFill>
                  <a:srgbClr val="474D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Konzipierung und Durchführung von Parameteridentifikationen zur Modellvalidierung</a:t>
            </a:r>
          </a:p>
          <a:p>
            <a:pPr marL="171450" indent="-171450">
              <a:spcBef>
                <a:spcPts val="200"/>
              </a:spcBef>
              <a:spcAft>
                <a:spcPts val="200"/>
              </a:spcAft>
              <a:buClr>
                <a:srgbClr val="474D59"/>
              </a:buClr>
              <a:buFont typeface="Wingdings" panose="05000000000000000000" pitchFamily="2" charset="2"/>
              <a:buChar char="§"/>
            </a:pPr>
            <a:r>
              <a:rPr lang="de-DE" sz="1050" dirty="0">
                <a:solidFill>
                  <a:srgbClr val="474D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Modellbildung der mechanischen und elektrischer Elemente</a:t>
            </a:r>
          </a:p>
          <a:p>
            <a:pPr marL="171450" indent="-171450">
              <a:spcBef>
                <a:spcPts val="200"/>
              </a:spcBef>
              <a:spcAft>
                <a:spcPts val="200"/>
              </a:spcAft>
              <a:buClr>
                <a:srgbClr val="474D59"/>
              </a:buClr>
              <a:buFont typeface="Wingdings" panose="05000000000000000000" pitchFamily="2" charset="2"/>
              <a:buChar char="§"/>
            </a:pPr>
            <a:r>
              <a:rPr lang="de-DE" sz="1050" dirty="0">
                <a:solidFill>
                  <a:srgbClr val="474D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Patent- und Marktrecherchen</a:t>
            </a:r>
          </a:p>
          <a:p>
            <a:pPr marL="171450" indent="-171450">
              <a:spcBef>
                <a:spcPts val="200"/>
              </a:spcBef>
              <a:spcAft>
                <a:spcPts val="200"/>
              </a:spcAft>
              <a:buClr>
                <a:srgbClr val="474D59"/>
              </a:buClr>
              <a:buFont typeface="Wingdings" panose="05000000000000000000" pitchFamily="2" charset="2"/>
              <a:buChar char="§"/>
            </a:pPr>
            <a:r>
              <a:rPr lang="de-DE" sz="1050" dirty="0">
                <a:solidFill>
                  <a:srgbClr val="474D59"/>
                </a:solidFill>
                <a:latin typeface="Arial"/>
                <a:cs typeface="Arial"/>
              </a:rPr>
              <a:t>Systems- und </a:t>
            </a:r>
            <a:r>
              <a:rPr lang="de-DE" sz="1050" dirty="0" err="1">
                <a:solidFill>
                  <a:srgbClr val="474D59"/>
                </a:solidFill>
                <a:latin typeface="Arial"/>
                <a:cs typeface="Arial"/>
              </a:rPr>
              <a:t>Requirements</a:t>
            </a:r>
            <a:r>
              <a:rPr lang="de-DE" sz="1050" dirty="0">
                <a:solidFill>
                  <a:srgbClr val="474D59"/>
                </a:solidFill>
                <a:latin typeface="Arial"/>
                <a:cs typeface="Arial"/>
              </a:rPr>
              <a:t> Engineering</a:t>
            </a:r>
          </a:p>
          <a:p>
            <a:pPr>
              <a:spcBef>
                <a:spcPts val="200"/>
              </a:spcBef>
              <a:spcAft>
                <a:spcPts val="200"/>
              </a:spcAft>
              <a:buClr>
                <a:srgbClr val="474D59"/>
              </a:buClr>
            </a:pPr>
            <a:endParaRPr lang="de-DE" sz="1050" dirty="0">
              <a:solidFill>
                <a:srgbClr val="474D59"/>
              </a:solidFill>
              <a:highlight>
                <a:srgbClr val="FFFF00"/>
              </a:highlight>
              <a:latin typeface="Arial"/>
              <a:cs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65F3D9BE-E5B2-4E2D-97BF-AED51E9CE2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3857625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90D10E08-C13A-46F5-9088-93D65771B5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295" y="225527"/>
            <a:ext cx="1859441" cy="566977"/>
          </a:xfrm>
          <a:prstGeom prst="rect">
            <a:avLst/>
          </a:prstGeom>
        </p:spPr>
      </p:pic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0DD5B0B9-C97F-4D57-99FD-42CA9E2D8EC8}"/>
              </a:ext>
            </a:extLst>
          </p:cNvPr>
          <p:cNvCxnSpPr/>
          <p:nvPr/>
        </p:nvCxnSpPr>
        <p:spPr>
          <a:xfrm>
            <a:off x="298037" y="8422829"/>
            <a:ext cx="6352666" cy="0"/>
          </a:xfrm>
          <a:prstGeom prst="line">
            <a:avLst/>
          </a:prstGeom>
          <a:ln>
            <a:solidFill>
              <a:srgbClr val="CED1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hteck 13">
            <a:extLst>
              <a:ext uri="{FF2B5EF4-FFF2-40B4-BE49-F238E27FC236}">
                <a16:creationId xmlns:a16="http://schemas.microsoft.com/office/drawing/2014/main" id="{65AF8641-1E3D-43D4-AD1F-F2DA05BE6C2C}"/>
              </a:ext>
            </a:extLst>
          </p:cNvPr>
          <p:cNvSpPr/>
          <p:nvPr/>
        </p:nvSpPr>
        <p:spPr>
          <a:xfrm>
            <a:off x="207295" y="8551725"/>
            <a:ext cx="3152775" cy="120534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100" dirty="0">
                <a:solidFill>
                  <a:srgbClr val="474D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Als Global Player bieten wir Ihnen ein internationales und dynamisches Umfeld mit flachen Hierarchien. Wenn Sie mit uns eigene Ideen entwickeln und erfolgreich umsetzen möchten, bewerben Sie sich per E-Mail oder per Post unter Angabe Ihres frühestmöglichen Eintrittstermins.</a:t>
            </a:r>
            <a:endParaRPr lang="en-US" sz="1100" dirty="0">
              <a:solidFill>
                <a:srgbClr val="474D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081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A57F82791C6744A92CEADF5206CB0C2" ma:contentTypeVersion="11" ma:contentTypeDescription="Ein neues Dokument erstellen." ma:contentTypeScope="" ma:versionID="dd03fcc7f739e1a54497c8315da47942">
  <xsd:schema xmlns:xsd="http://www.w3.org/2001/XMLSchema" xmlns:xs="http://www.w3.org/2001/XMLSchema" xmlns:p="http://schemas.microsoft.com/office/2006/metadata/properties" xmlns:ns2="b2c3319f-d92f-4571-aa9b-a8c9241d14f4" xmlns:ns3="8098fb76-35de-4430-abee-23b0bd6e5c42" targetNamespace="http://schemas.microsoft.com/office/2006/metadata/properties" ma:root="true" ma:fieldsID="13effb972a39c8fa11da329cb0b92895" ns2:_="" ns3:_="">
    <xsd:import namespace="b2c3319f-d92f-4571-aa9b-a8c9241d14f4"/>
    <xsd:import namespace="8098fb76-35de-4430-abee-23b0bd6e5c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c3319f-d92f-4571-aa9b-a8c9241d14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98fb76-35de-4430-abee-23b0bd6e5c4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098fb76-35de-4430-abee-23b0bd6e5c42">
      <UserInfo>
        <DisplayName>Noevermann Ingo</DisplayName>
        <AccountId>22</AccountId>
        <AccountType/>
      </UserInfo>
      <UserInfo>
        <DisplayName>Kirfel Gérard</DisplayName>
        <AccountId>23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8DF91B8C-DB68-4A18-8948-CC87B7DB49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8535293-432B-4D35-AF9A-28599BA3FDC2}">
  <ds:schemaRefs>
    <ds:schemaRef ds:uri="8098fb76-35de-4430-abee-23b0bd6e5c42"/>
    <ds:schemaRef ds:uri="b2c3319f-d92f-4571-aa9b-a8c9241d14f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DD74CAF-9456-4C1D-A6A9-9C624307F326}">
  <ds:schemaRefs>
    <ds:schemaRef ds:uri="8098fb76-35de-4430-abee-23b0bd6e5c42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187</Words>
  <Application>Microsoft Office PowerPoint</Application>
  <PresentationFormat>A4-Papier (210 x 297 mm)</PresentationFormat>
  <Paragraphs>23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PowerPoint-Präsentation</vt:lpstr>
    </vt:vector>
  </TitlesOfParts>
  <Company>kiekert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Schneider Christian</dc:creator>
  <cp:lastModifiedBy>Steinkamp Christin</cp:lastModifiedBy>
  <cp:revision>7</cp:revision>
  <cp:lastPrinted>2015-09-29T11:47:26Z</cp:lastPrinted>
  <dcterms:created xsi:type="dcterms:W3CDTF">2015-09-24T12:49:46Z</dcterms:created>
  <dcterms:modified xsi:type="dcterms:W3CDTF">2022-06-20T11:26:30Z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0x010100DA57F82791C6744A92CEADF5206CB0C2</vt:lpwstr>
  </property>
</Properties>
</file>